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0"/>
  </p:notesMasterIdLst>
  <p:sldIdLst>
    <p:sldId id="256" r:id="rId2"/>
    <p:sldId id="336" r:id="rId3"/>
    <p:sldId id="33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34" r:id="rId12"/>
    <p:sldId id="266" r:id="rId13"/>
    <p:sldId id="268" r:id="rId14"/>
    <p:sldId id="269" r:id="rId15"/>
    <p:sldId id="270" r:id="rId16"/>
    <p:sldId id="271" r:id="rId17"/>
    <p:sldId id="331" r:id="rId18"/>
    <p:sldId id="332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3" r:id="rId54"/>
    <p:sldId id="314" r:id="rId55"/>
    <p:sldId id="315" r:id="rId56"/>
    <p:sldId id="333" r:id="rId57"/>
    <p:sldId id="316" r:id="rId58"/>
    <p:sldId id="317" r:id="rId59"/>
    <p:sldId id="318" r:id="rId60"/>
    <p:sldId id="319" r:id="rId61"/>
    <p:sldId id="335" r:id="rId62"/>
    <p:sldId id="320" r:id="rId63"/>
    <p:sldId id="321" r:id="rId64"/>
    <p:sldId id="323" r:id="rId65"/>
    <p:sldId id="324" r:id="rId66"/>
    <p:sldId id="326" r:id="rId67"/>
    <p:sldId id="327" r:id="rId68"/>
    <p:sldId id="329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/>
    <p:restoredTop sz="86089"/>
  </p:normalViewPr>
  <p:slideViewPr>
    <p:cSldViewPr snapToGrid="0">
      <p:cViewPr varScale="1">
        <p:scale>
          <a:sx n="92" d="100"/>
          <a:sy n="92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74F1F9CE-EC02-348F-1BFA-DDDE46235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>
            <a:extLst>
              <a:ext uri="{FF2B5EF4-FFF2-40B4-BE49-F238E27FC236}">
                <a16:creationId xmlns:a16="http://schemas.microsoft.com/office/drawing/2014/main" id="{778EFC57-42DA-41A2-87A2-8B0919550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>
            <a:extLst>
              <a:ext uri="{FF2B5EF4-FFF2-40B4-BE49-F238E27FC236}">
                <a16:creationId xmlns:a16="http://schemas.microsoft.com/office/drawing/2014/main" id="{FBA27C93-7BE1-B4B5-D021-E8906CB67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3714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209431BC-9A2F-0B4F-3809-E238A158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>
            <a:extLst>
              <a:ext uri="{FF2B5EF4-FFF2-40B4-BE49-F238E27FC236}">
                <a16:creationId xmlns:a16="http://schemas.microsoft.com/office/drawing/2014/main" id="{6C7AC7C4-6E84-5DFA-FFFC-0F3FC7738D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>
            <a:extLst>
              <a:ext uri="{FF2B5EF4-FFF2-40B4-BE49-F238E27FC236}">
                <a16:creationId xmlns:a16="http://schemas.microsoft.com/office/drawing/2014/main" id="{C5B2ED9E-D306-EB97-A93A-906C9BEC4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26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>
          <a:extLst>
            <a:ext uri="{FF2B5EF4-FFF2-40B4-BE49-F238E27FC236}">
              <a16:creationId xmlns:a16="http://schemas.microsoft.com/office/drawing/2014/main" id="{3BF35644-3CFC-2130-E6D8-4B89766C9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:notes">
            <a:extLst>
              <a:ext uri="{FF2B5EF4-FFF2-40B4-BE49-F238E27FC236}">
                <a16:creationId xmlns:a16="http://schemas.microsoft.com/office/drawing/2014/main" id="{CE23C277-80A5-22ED-98E5-F470E0C52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6:notes">
            <a:extLst>
              <a:ext uri="{FF2B5EF4-FFF2-40B4-BE49-F238E27FC236}">
                <a16:creationId xmlns:a16="http://schemas.microsoft.com/office/drawing/2014/main" id="{7C1EB1A9-E89C-D3E6-33F3-19F67213BB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79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53E4CD41-49E0-AA2A-C92F-50CDDCEE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:notes">
            <a:extLst>
              <a:ext uri="{FF2B5EF4-FFF2-40B4-BE49-F238E27FC236}">
                <a16:creationId xmlns:a16="http://schemas.microsoft.com/office/drawing/2014/main" id="{8BD71779-D1A7-3F28-3CBA-848E196D6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0:notes">
            <a:extLst>
              <a:ext uri="{FF2B5EF4-FFF2-40B4-BE49-F238E27FC236}">
                <a16:creationId xmlns:a16="http://schemas.microsoft.com/office/drawing/2014/main" id="{871690B3-89C6-1C6F-4CDC-CA0F12250D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0332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Double click </a:t>
            </a:r>
            <a:endParaRPr dirty="0"/>
          </a:p>
        </p:txBody>
      </p:sp>
      <p:sp>
        <p:nvSpPr>
          <p:cNvPr id="143" name="Google Shape;1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here to edit relationship </a:t>
            </a:r>
            <a:endParaRPr dirty="0"/>
          </a:p>
        </p:txBody>
      </p:sp>
      <p:sp>
        <p:nvSpPr>
          <p:cNvPr id="151" name="Google Shape;1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B2E73BA-9469-31D9-C51D-6C1D77D2C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>
            <a:extLst>
              <a:ext uri="{FF2B5EF4-FFF2-40B4-BE49-F238E27FC236}">
                <a16:creationId xmlns:a16="http://schemas.microsoft.com/office/drawing/2014/main" id="{8E70EE10-764C-40F2-3112-B39C63088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here to edit relationship </a:t>
            </a:r>
            <a:endParaRPr dirty="0"/>
          </a:p>
        </p:txBody>
      </p:sp>
      <p:sp>
        <p:nvSpPr>
          <p:cNvPr id="151" name="Google Shape;151;p15:notes">
            <a:extLst>
              <a:ext uri="{FF2B5EF4-FFF2-40B4-BE49-F238E27FC236}">
                <a16:creationId xmlns:a16="http://schemas.microsoft.com/office/drawing/2014/main" id="{9B4FAF1D-27D6-83D1-59D4-ECC1C1180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603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More Advanced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84BC-02E0-70EC-3BEC-E8494CF5F98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4E6B24A-51A6-5A78-87D2-AE6E7209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35" y="1028700"/>
            <a:ext cx="7772400" cy="497104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C92655-D163-C36D-50D7-DAFE316F4A3F}"/>
              </a:ext>
            </a:extLst>
          </p:cNvPr>
          <p:cNvCxnSpPr/>
          <p:nvPr/>
        </p:nvCxnSpPr>
        <p:spPr>
          <a:xfrm flipV="1">
            <a:off x="4914900" y="2298700"/>
            <a:ext cx="2895600" cy="647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F93B0F45-7390-4278-0974-CC4891CF4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35" y="1028700"/>
            <a:ext cx="7772400" cy="4971040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970A2D5F-87D5-2845-DAE4-0829B8862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935" y="1028700"/>
            <a:ext cx="7772400" cy="497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3201FBA-2AB3-980A-487F-4B446A04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B2ED-F075-937F-C4CF-B5A3A5BA62E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A76B81E-444B-6E9B-F9A8-C70645C77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1123837"/>
            <a:ext cx="7772400" cy="4971040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B499ECD2-9A70-648E-8A88-62F32BBD9FCB}"/>
              </a:ext>
            </a:extLst>
          </p:cNvPr>
          <p:cNvSpPr/>
          <p:nvPr/>
        </p:nvSpPr>
        <p:spPr>
          <a:xfrm>
            <a:off x="9448800" y="3251200"/>
            <a:ext cx="1803400" cy="2273300"/>
          </a:xfrm>
          <a:prstGeom prst="frame">
            <a:avLst>
              <a:gd name="adj1" fmla="val 47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2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1FF6-9C7F-DD48-BF86-E40AD3F7F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Hiding unnecessary data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1644C4-85AF-197C-61A4-E090ECFD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1123837"/>
            <a:ext cx="7772400" cy="497104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6EC1D3A-B2FC-510E-EFE2-4B858EEAD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0" y="3609357"/>
            <a:ext cx="1464028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E150-87D1-E2A8-323F-6FD898D4DFC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 to Sheet1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7A4C4CF-39EA-116A-BE35-84B728C0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35" y="1123837"/>
            <a:ext cx="7772400" cy="4971040"/>
          </a:xfrm>
          <a:prstGeom prst="rect">
            <a:avLst/>
          </a:prstGeom>
        </p:spPr>
      </p:pic>
      <p:sp>
        <p:nvSpPr>
          <p:cNvPr id="180" name="Google Shape;180;p25"/>
          <p:cNvSpPr/>
          <p:nvPr/>
        </p:nvSpPr>
        <p:spPr>
          <a:xfrm>
            <a:off x="4100947" y="2164842"/>
            <a:ext cx="1233054" cy="2519172"/>
          </a:xfrm>
          <a:prstGeom prst="roundRect">
            <a:avLst>
              <a:gd name="adj" fmla="val 7594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6FBF-19A9-0454-8639-A8DDCCE999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scatterplot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481B5B-2091-20AB-6658-FADC1B88B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68738" y="1084924"/>
            <a:ext cx="7315200" cy="4678626"/>
          </a:xfr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6679-EA4F-7FD2-3306-1E4BC3C58FB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5258EB7-9C4D-C259-4822-ECC08551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938908"/>
            <a:ext cx="7772400" cy="497104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EB06FF-74CC-9688-F062-D38846234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098800"/>
            <a:ext cx="2166954" cy="208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A013435-E5AC-C5C7-3B70-EC434546F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938908"/>
            <a:ext cx="7772400" cy="4971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9B93C-E96F-20D4-31D8-E4C7E1E188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B39D763-945E-5E31-71AB-D4575483B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700" y="946485"/>
            <a:ext cx="3362279" cy="4685585"/>
          </a:xfrm>
          <a:prstGeom prst="rect">
            <a:avLst/>
          </a:prstGeom>
        </p:spPr>
      </p:pic>
      <p:sp>
        <p:nvSpPr>
          <p:cNvPr id="200" name="Google Shape;200;p28"/>
          <p:cNvSpPr/>
          <p:nvPr/>
        </p:nvSpPr>
        <p:spPr>
          <a:xfrm>
            <a:off x="6616699" y="1828800"/>
            <a:ext cx="3362279" cy="1282700"/>
          </a:xfrm>
          <a:prstGeom prst="roundRect">
            <a:avLst>
              <a:gd name="adj" fmla="val 9636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1CF6B39-4325-D092-A321-8F25FC257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698" y="956010"/>
            <a:ext cx="3362280" cy="46855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E8CFDD91-22FB-654A-1644-2F5B2284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E147-7F86-D711-6F81-203FB27BD6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15C7A9B-C24D-F8A8-05F3-3515F3F8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5" y="938908"/>
            <a:ext cx="7772400" cy="4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2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EE28E28A-E0CA-384B-5697-DD357277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466F-AA49-EDCF-FD4B-A514088DE9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541998E-516A-15AC-C07B-6A5EA456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35" y="938908"/>
            <a:ext cx="7772400" cy="4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2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1B7E-3379-63FB-A597-AEC8708581A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Format axis title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94DBB7-90BB-B8F7-C6D9-60019C0E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35" y="938908"/>
            <a:ext cx="7772400" cy="497104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61093C6-BEA3-474D-3566-8494AD628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3429000"/>
            <a:ext cx="1892300" cy="18188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F665B-1936-4C47-2BA0-EF0C68DA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6E73-70A7-83D1-BB9B-2F6D7F8F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D8C6-095B-06D5-EEC1-34A913488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Working with multiple datasets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Customizing the look of a visualization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Working with filters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Conditional backgrounds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Details on demand (external resources)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212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E2-CF3B-A8EA-6663-59442623A8D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Format axis title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3D828A4-281D-29C6-63F4-6FACCE1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0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D56A-4AB0-6ED5-8EFB-44F63108CF7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4B6F6D-C5A3-FF76-D389-843AE099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4" y="1123837"/>
            <a:ext cx="7772400" cy="4974556"/>
          </a:xfrm>
          <a:prstGeom prst="rect">
            <a:avLst/>
          </a:prstGeom>
        </p:spPr>
      </p:pic>
      <p:sp>
        <p:nvSpPr>
          <p:cNvPr id="219" name="Google Shape;219;p31"/>
          <p:cNvSpPr/>
          <p:nvPr/>
        </p:nvSpPr>
        <p:spPr>
          <a:xfrm>
            <a:off x="5498560" y="3056128"/>
            <a:ext cx="304800" cy="381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02182" y="1219200"/>
            <a:ext cx="8229600" cy="480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8733D-E8E0-9139-EA10-C32EFA44EE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1551-FDF0-1639-620C-EAEBCF90605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8A74044-92A6-6A40-F48A-62BC3091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4924"/>
            <a:ext cx="7315200" cy="4678626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32BC-480D-F366-1281-E7E8F30ACCC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026192-A942-1957-74B0-68013C95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0780" y="863600"/>
            <a:ext cx="6351115" cy="5121275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1265-781F-B670-F705-EF5899BDACB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FD45B4-C118-4EA6-6A1A-8DEDC5649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0780" y="863600"/>
            <a:ext cx="6351115" cy="5121275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7200-6042-9764-CF6A-1F472F5826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77E0889-5DB3-BEDD-ED4E-0BBCBA10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 descr="Screen Shot 2016-04-04 at 10.49.3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0159" r="-10159"/>
          <a:stretch/>
        </p:blipFill>
        <p:spPr>
          <a:xfrm>
            <a:off x="2646219" y="511599"/>
            <a:ext cx="9991725" cy="59210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D7DBA-2271-41B6-D1AE-53DBB9EEED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 descr="Screen Shot 2016-04-04 at 11.20.36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446" r="4445"/>
          <a:stretch/>
        </p:blipFill>
        <p:spPr>
          <a:xfrm>
            <a:off x="3560618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E8E1F-C132-7CE1-3080-AF3891EF320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 descr="Screen Shot 2016-04-04 at 11.22.20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463636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 descr="Screen Shot 2016-04-04 at 11.24.09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932" y="1948110"/>
            <a:ext cx="294610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E8B44-D456-B52B-8C9A-1210D0CA6D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2745-2DFA-C9DD-5F3B-92447C16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F75D-EDC0-4CEA-3FCC-0F2189A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follow along?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DDC3-A682-2EEE-2DFC-01C86870A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Everything used in this demo is available in superhero-</a:t>
            </a:r>
            <a:r>
              <a:rPr lang="en-US" sz="2400" dirty="0" err="1">
                <a:ea typeface="Arial"/>
                <a:cs typeface="Arial"/>
                <a:sym typeface="Arial"/>
              </a:rPr>
              <a:t>demo.zip</a:t>
            </a:r>
            <a:r>
              <a:rPr lang="en-US" sz="2400" dirty="0">
                <a:ea typeface="Arial"/>
                <a:cs typeface="Arial"/>
                <a:sym typeface="Arial"/>
              </a:rPr>
              <a:t> under in-class on the course website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3333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4" descr="Screen Shot 2016-04-04 at 11.24.34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588327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901F1-6160-D2EE-2496-EA8D408474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 descr="Screen Shot 2016-04-04 at 11.25.05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366654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/>
          <p:nvPr/>
        </p:nvSpPr>
        <p:spPr>
          <a:xfrm>
            <a:off x="7176654" y="4400437"/>
            <a:ext cx="12192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32DCB-A99C-CECC-95BB-F08C3A4C7E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 descr="Screen Shot 2016-04-04 at 11.25.53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435927" y="9906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6255327" y="4800600"/>
            <a:ext cx="685800" cy="228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B36D6-6154-269F-81AA-4F3C1B209AE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0841-8E43-4FED-0140-3F9FEE983F4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Scatterplot with custom shapes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2846C7-FB07-BC73-DC22-D454CAC2A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9C2F300-F9EE-A724-B6D6-440D7800C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4924"/>
            <a:ext cx="7315200" cy="46786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7C972-31C0-089E-7B0B-8C8C488BD51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Working with filters</a:t>
            </a:r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7752739-A7C8-B90D-48B8-40753ED0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8837"/>
            <a:ext cx="4396801" cy="513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9042-D419-8D83-FEB4-6E448357D0E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Working with filters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99A678-ABB1-E3F0-419D-F620C92F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02F608-21F2-8007-9519-41180D87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938908"/>
            <a:ext cx="7772400" cy="4971040"/>
          </a:xfrm>
          <a:prstGeom prst="rect">
            <a:avLst/>
          </a:prstGeom>
        </p:spPr>
      </p:pic>
      <p:pic>
        <p:nvPicPr>
          <p:cNvPr id="346" name="Google Shape;346;p51" descr="Screen Shot 2016-04-04 at 11.34.15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7746" y="1948111"/>
            <a:ext cx="2133600" cy="221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 descr="Screen Shot 2016-04-04 at 11.34.2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7346" y="2710110"/>
            <a:ext cx="2082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4F23B-8B2A-A8BB-7BD9-552CA748F04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Changing a filter’s scope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8373-2557-C3EE-B687-B2905998DB0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Implicit filtering (side-by-side comparison)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90D91D-4702-8C61-1F7D-0C062F97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4" y="1123837"/>
            <a:ext cx="7772400" cy="497455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3" descr="DC_Logo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0729" b="-10729"/>
          <a:stretch/>
        </p:blipFill>
        <p:spPr>
          <a:xfrm>
            <a:off x="3491346" y="1219200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 descr="Marvel-logo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t="-97710" b="-97709"/>
          <a:stretch/>
        </p:blipFill>
        <p:spPr>
          <a:xfrm>
            <a:off x="7682346" y="1219200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6CD73-FFF9-E5A2-9CF1-658902A694C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6485-C3B6-3909-F607-A3D8425195B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996D11-07E4-FDAB-32C3-9C1993319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0E41B-B264-782B-C930-B85664B0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660400"/>
            <a:ext cx="7772400" cy="12954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4FF9F17-6DB4-E5B4-9FD7-08EE408FA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038" y="789940"/>
            <a:ext cx="62738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t="17900" b="6023"/>
          <a:stretch/>
        </p:blipFill>
        <p:spPr>
          <a:xfrm>
            <a:off x="2937164" y="1928089"/>
            <a:ext cx="9144000" cy="274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8649882" y="6571765"/>
            <a:ext cx="201811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credit: Ming Malaykham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68470-F23D-C140-AE24-79D842E3D35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example: superheroes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FFBC-0548-228D-8D24-79200E4AB7D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9541376-41EA-EB1B-12F7-25F5A9A50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0571" y="863600"/>
            <a:ext cx="7111533" cy="5121275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B738-CC83-6CE4-623F-219EDD5C09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BC6C0D-8130-31E5-033A-414434255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6619" y="863600"/>
            <a:ext cx="6199438" cy="5121275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4407-8C0A-2FF5-0BDE-8395E1D05E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9C1062-2F9F-A4C3-EEB8-B1E79AC7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4419" y="863790"/>
            <a:ext cx="6199438" cy="5121275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6ECE-A82D-FC00-0418-313CB4C8ECE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78D3EDF-F41A-CB6A-C555-E169548E4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6619" y="863600"/>
            <a:ext cx="6199438" cy="5121275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1499-8353-754B-4261-127D101C304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23F652-8B08-A728-EFB7-966CE15F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7638" y="1273770"/>
            <a:ext cx="7315200" cy="4681934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0" descr="Screen Shot 2016-04-04 at 11.47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338945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/>
          <p:nvPr/>
        </p:nvSpPr>
        <p:spPr>
          <a:xfrm>
            <a:off x="7377545" y="1885837"/>
            <a:ext cx="6858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22806-573B-B49A-DF13-52E75D762DB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 descr="Screen Shot 2016-04-04 at 11.48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163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/>
          <p:nvPr/>
        </p:nvSpPr>
        <p:spPr>
          <a:xfrm>
            <a:off x="5473700" y="4324237"/>
            <a:ext cx="6858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2DC66-D210-1DC0-A3B6-2F7D896219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2" descr="Screen Shot 2016-04-04 at 11.48.54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8586" r="-38585"/>
          <a:stretch/>
        </p:blipFill>
        <p:spPr>
          <a:xfrm>
            <a:off x="33909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8499F-892D-DE0C-28F8-A8636CEC817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3" descr="Screen Shot 2016-04-04 at 11.48.59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8586" r="-38585"/>
          <a:stretch/>
        </p:blipFill>
        <p:spPr>
          <a:xfrm>
            <a:off x="34290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93FF-F010-66C5-0578-6F914F1089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4" descr="Screen Shot 2016-04-04 at 11.49.02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41700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F2E24-A931-D3CA-7FA4-90DE37E28C8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37197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2325F-9CD0-44FE-CF3C-3888A2732B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dataset: </a:t>
            </a:r>
            <a:r>
              <a:rPr lang="en-US" dirty="0" err="1"/>
              <a:t>superdata.csv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6C6F-32EB-3AFA-7AF7-5588B24DAB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F0BB4D-8229-19BC-55D1-4FC94284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6" descr="Screen Shot 2016-04-04 at 11.52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9897" r="-9897"/>
          <a:stretch/>
        </p:blipFill>
        <p:spPr>
          <a:xfrm>
            <a:off x="35433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9C815-B4F0-0113-698C-56EB1D6A87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DD3F-6A55-A317-7409-005C3114098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3D07E6-CC51-8E56-CAA5-386E6F46C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9073-6A9C-E089-CF7D-32B474ADDE4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B5E36DE-3249-4905-503B-65D5D035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38" y="746650"/>
            <a:ext cx="8854062" cy="5666850"/>
          </a:xfrm>
          <a:prstGeom prst="rect">
            <a:avLst/>
          </a:prstGeom>
        </p:spPr>
      </p:pic>
      <p:sp>
        <p:nvSpPr>
          <p:cNvPr id="10" name="Google Shape;219;p31">
            <a:extLst>
              <a:ext uri="{FF2B5EF4-FFF2-40B4-BE49-F238E27FC236}">
                <a16:creationId xmlns:a16="http://schemas.microsoft.com/office/drawing/2014/main" id="{EA35CF77-BBA0-D1A7-DB2A-524B75F1A511}"/>
              </a:ext>
            </a:extLst>
          </p:cNvPr>
          <p:cNvSpPr/>
          <p:nvPr/>
        </p:nvSpPr>
        <p:spPr>
          <a:xfrm>
            <a:off x="7764968" y="1123837"/>
            <a:ext cx="769431" cy="32396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E275-3970-F1A0-D6C3-8E6E734BC8E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11910-D493-0360-0EA4-7DFD39C6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4D77BB-DA74-2C31-20B5-527F7DCD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38" y="746650"/>
            <a:ext cx="8854062" cy="5666850"/>
          </a:xfrm>
          <a:prstGeom prst="rect">
            <a:avLst/>
          </a:prstGeom>
        </p:spPr>
      </p:pic>
      <p:sp>
        <p:nvSpPr>
          <p:cNvPr id="6" name="Google Shape;219;p31">
            <a:extLst>
              <a:ext uri="{FF2B5EF4-FFF2-40B4-BE49-F238E27FC236}">
                <a16:creationId xmlns:a16="http://schemas.microsoft.com/office/drawing/2014/main" id="{7B4B0818-DB44-CE67-6026-FD7374577157}"/>
              </a:ext>
            </a:extLst>
          </p:cNvPr>
          <p:cNvSpPr/>
          <p:nvPr/>
        </p:nvSpPr>
        <p:spPr>
          <a:xfrm>
            <a:off x="3731731" y="4673600"/>
            <a:ext cx="573569" cy="25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C1A8-E9CD-64C2-1B2F-681F27BA78E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194DCA-69F3-4C5E-A84B-8A5FF2672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  <p:sp>
        <p:nvSpPr>
          <p:cNvPr id="7" name="Google Shape;219;p31">
            <a:extLst>
              <a:ext uri="{FF2B5EF4-FFF2-40B4-BE49-F238E27FC236}">
                <a16:creationId xmlns:a16="http://schemas.microsoft.com/office/drawing/2014/main" id="{1258D9AC-9BE5-083B-6C2C-34A517501E60}"/>
              </a:ext>
            </a:extLst>
          </p:cNvPr>
          <p:cNvSpPr/>
          <p:nvPr/>
        </p:nvSpPr>
        <p:spPr>
          <a:xfrm>
            <a:off x="4138131" y="2311400"/>
            <a:ext cx="1056169" cy="774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>
          <a:extLst>
            <a:ext uri="{FF2B5EF4-FFF2-40B4-BE49-F238E27FC236}">
              <a16:creationId xmlns:a16="http://schemas.microsoft.com/office/drawing/2014/main" id="{86219735-115B-20AB-541F-19B501907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CCCF-5BF4-FBB8-B03A-0C2F7D9F72D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EDA284-96F5-14B6-AE17-A84153E6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  <p:extLst>
      <p:ext uri="{BB962C8B-B14F-4D97-AF65-F5344CB8AC3E}">
        <p14:creationId xmlns:p14="http://schemas.microsoft.com/office/powerpoint/2010/main" val="505301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42261" y="9906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3"/>
          <p:cNvSpPr/>
          <p:nvPr/>
        </p:nvSpPr>
        <p:spPr>
          <a:xfrm>
            <a:off x="10350500" y="3200400"/>
            <a:ext cx="914400" cy="1905000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258A-89A9-F74C-3A77-633901DA9B7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Flashback: dataset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3D35-A447-9D36-C5CA-09D837A778D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4024DD-9AAB-C198-0A22-6858B294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24" y="937150"/>
            <a:ext cx="7772400" cy="4974556"/>
          </a:xfrm>
          <a:prstGeom prst="rect">
            <a:avLst/>
          </a:prstGeom>
        </p:spPr>
      </p:pic>
      <p:sp>
        <p:nvSpPr>
          <p:cNvPr id="494" name="Google Shape;494;p74"/>
          <p:cNvSpPr/>
          <p:nvPr/>
        </p:nvSpPr>
        <p:spPr>
          <a:xfrm>
            <a:off x="4040424" y="4519309"/>
            <a:ext cx="609600" cy="188976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5" descr="Screen Shot 2016-04-04 at 12.03.1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4554" b="-14555"/>
          <a:stretch/>
        </p:blipFill>
        <p:spPr>
          <a:xfrm>
            <a:off x="3568700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76972-6506-F7DC-B082-514B1F26B9D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54070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5624E-D707-5C2B-74D9-FEEF100F18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Adding more datasets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AF3-2098-2CE2-77D8-1D74CA0B60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4E0A5B87-3226-04A6-D15E-C71597E20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C11B70B0-5008-44D1-765D-516950C12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5701-E03C-92EF-27CF-1643FA577A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EF1FC4-35BE-D97D-2C37-66026A8F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5" y="938908"/>
            <a:ext cx="7772400" cy="4971040"/>
          </a:xfrm>
          <a:prstGeom prst="rect">
            <a:avLst/>
          </a:prstGeom>
        </p:spPr>
      </p:pic>
      <p:sp>
        <p:nvSpPr>
          <p:cNvPr id="7" name="Google Shape;494;p74">
            <a:extLst>
              <a:ext uri="{FF2B5EF4-FFF2-40B4-BE49-F238E27FC236}">
                <a16:creationId xmlns:a16="http://schemas.microsoft.com/office/drawing/2014/main" id="{6852155D-C78D-130B-3B5B-11C1A1B48C20}"/>
              </a:ext>
            </a:extLst>
          </p:cNvPr>
          <p:cNvSpPr/>
          <p:nvPr/>
        </p:nvSpPr>
        <p:spPr>
          <a:xfrm>
            <a:off x="5031024" y="3329940"/>
            <a:ext cx="1064976" cy="213360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1416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3726-BE98-7A19-8D8F-2193E25FF5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5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DACB343-49E3-551E-037E-CB393F3D5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D54C4-9D63-A1C2-9FD3-898D39D3E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38" y="749300"/>
            <a:ext cx="7772400" cy="12954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0A64E1-E3D4-0A64-BAF5-6CCE289BF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88" y="904240"/>
            <a:ext cx="2195512" cy="234260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A516-96D6-1BBF-6BC3-947E82C3D3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1788F0-7915-B521-D344-0B98C7FB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1019977"/>
            <a:ext cx="7772400" cy="48089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4D4476-5511-C479-9B2B-D27042813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3628223"/>
            <a:ext cx="29337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E280-971F-CA2F-C962-434E35D051B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9B65C12-02DD-DE32-0351-295BBA73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37" y="613664"/>
            <a:ext cx="6044573" cy="60198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347D464-9EFB-5E34-693F-BDFE6520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435" y="3200400"/>
            <a:ext cx="1784350" cy="1934837"/>
          </a:xfrm>
          <a:prstGeom prst="rect">
            <a:avLst/>
          </a:prstGeom>
        </p:spPr>
      </p:pic>
      <p:sp>
        <p:nvSpPr>
          <p:cNvPr id="13" name="Google Shape;219;p31">
            <a:extLst>
              <a:ext uri="{FF2B5EF4-FFF2-40B4-BE49-F238E27FC236}">
                <a16:creationId xmlns:a16="http://schemas.microsoft.com/office/drawing/2014/main" id="{2DFB6ED1-AC3A-048F-EDBD-40B7A08D9859}"/>
              </a:ext>
            </a:extLst>
          </p:cNvPr>
          <p:cNvSpPr/>
          <p:nvPr/>
        </p:nvSpPr>
        <p:spPr>
          <a:xfrm>
            <a:off x="4967736" y="1633728"/>
            <a:ext cx="2804663" cy="690372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19;p31">
            <a:extLst>
              <a:ext uri="{FF2B5EF4-FFF2-40B4-BE49-F238E27FC236}">
                <a16:creationId xmlns:a16="http://schemas.microsoft.com/office/drawing/2014/main" id="{036245A3-55C6-3D80-50BE-36541EFA69BF}"/>
              </a:ext>
            </a:extLst>
          </p:cNvPr>
          <p:cNvSpPr/>
          <p:nvPr/>
        </p:nvSpPr>
        <p:spPr>
          <a:xfrm>
            <a:off x="4758906" y="4910701"/>
            <a:ext cx="4956593" cy="31357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2E1F-F075-86A8-C3FC-C2AAEC695F5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A49B03C-29DE-F322-962E-879973CB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132980"/>
            <a:ext cx="7772400" cy="47669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39D0-10FD-38FD-7DA2-54B8B88044C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F3DE3-8057-FF5C-B709-B2178AD0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AB8D-7C4D-0A09-C911-766BD573CB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A5DF4F-3558-0655-ADF5-BD2C8A39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938908"/>
            <a:ext cx="7772400" cy="497104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9FFFE51F-7863-4737-26DB-75BBA6F4D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2835127"/>
            <a:ext cx="1778000" cy="30839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6"/>
          <p:cNvSpPr txBox="1">
            <a:spLocks noGrp="1"/>
          </p:cNvSpPr>
          <p:nvPr>
            <p:ph type="body" idx="1"/>
          </p:nvPr>
        </p:nvSpPr>
        <p:spPr>
          <a:xfrm>
            <a:off x="356870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indent="-53339">
              <a:spcBef>
                <a:spcPts val="48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Find your final project group. </a:t>
            </a:r>
          </a:p>
          <a:p>
            <a:pPr indent="-53339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Download </a:t>
            </a:r>
            <a:r>
              <a:rPr lang="en-US" sz="2400" dirty="0" err="1">
                <a:ea typeface="Arial"/>
                <a:cs typeface="Arial"/>
                <a:sym typeface="Arial"/>
              </a:rPr>
              <a:t>Students.zip</a:t>
            </a:r>
            <a:r>
              <a:rPr lang="en-US" sz="2400" dirty="0">
                <a:ea typeface="Arial"/>
                <a:cs typeface="Arial"/>
                <a:sym typeface="Arial"/>
              </a:rPr>
              <a:t> from the course website. The README explains the datasets included. Choose at least 2 datasets, join them in Tableau, and create a dashboard.</a:t>
            </a:r>
          </a:p>
          <a:p>
            <a:pPr indent="-53339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Meanwhile, Ab will come around and check in about final project proposals.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C9DE5-5D69-8231-6303-67196FECEE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Your Turn!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38370" y="1123837"/>
            <a:ext cx="6969297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464E6-0D17-0C49-C7E3-D1A35A6E700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Adding more datasets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92617" y="1123837"/>
            <a:ext cx="7682477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E44D9-2C69-0AE5-0755-C7E23D2FD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Second dataset: superhero-</a:t>
            </a:r>
            <a:r>
              <a:rPr lang="en-US" dirty="0" err="1"/>
              <a:t>wikis.csv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B666-FA90-F514-00F6-B341C7B509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22713DE-FC33-C166-E3EE-1F50F0A38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5" y="938908"/>
            <a:ext cx="7772400" cy="497104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B1C0B07-86C9-1C1E-BFF7-366025320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0" y="1943100"/>
            <a:ext cx="2500032" cy="175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ppt/theme/themeOverride2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ppt/theme/themeOverride3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</TotalTime>
  <Words>376</Words>
  <Application>Microsoft Macintosh PowerPoint</Application>
  <PresentationFormat>Widescreen</PresentationFormat>
  <Paragraphs>87</Paragraphs>
  <Slides>68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Corbel</vt:lpstr>
      <vt:lpstr>Wingdings 2</vt:lpstr>
      <vt:lpstr>Frame</vt:lpstr>
      <vt:lpstr>Communicating with Data – More Advanced Tableau</vt:lpstr>
      <vt:lpstr>Plan for Today</vt:lpstr>
      <vt:lpstr>Want to follow along?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41</cp:revision>
  <dcterms:created xsi:type="dcterms:W3CDTF">2023-08-03T18:49:17Z</dcterms:created>
  <dcterms:modified xsi:type="dcterms:W3CDTF">2025-04-07T17:16:13Z</dcterms:modified>
</cp:coreProperties>
</file>